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82" r:id="rId4"/>
    <p:sldId id="27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881"/>
    <a:srgbClr val="7AC8DA"/>
    <a:srgbClr val="07448E"/>
    <a:srgbClr val="D25ECC"/>
    <a:srgbClr val="FF44BD"/>
    <a:srgbClr val="8FCEEB"/>
    <a:srgbClr val="C0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9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6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B7088-C3CD-B74A-B59A-C41CCA6DE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01F869-2C22-6141-8E9A-9687B55CA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AC4F60-6DE0-CC48-A013-01FBA1C6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2C71A7-4BFE-B047-9085-8E8225B3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EF1921-625C-AE4B-A959-6BB0666D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04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32437-742A-9D47-8A78-1F611611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47D28A-FCDA-0D41-B195-9F5F2AB69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098FD-3AE9-3C4F-891E-FE9B7661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AE48EB-A207-A344-851E-06C9AB12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9247-E208-E443-ACF8-B6AADDEB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342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78E824-7027-1049-B91F-7F321046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1D8E4E-A894-1D4A-A0BD-52D033C8D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E8E8EF-2E4C-4C4A-AAD3-98059560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A54C03-210B-EE4C-BCD5-7856D4DB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650E88-E0A7-C340-8F85-00D5495F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71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4ED4A-9301-854B-8783-B04169186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500FE1-54E4-B84E-B980-3F715FADD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1BE89C-DC98-6144-802F-EE5F41B8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11BBA-3925-5C40-B3B2-4A6F9B61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C1E27-1305-124B-B442-25B2EBA3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095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A901F-1983-DD43-BA07-3A33F083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ED1E6A-5B3D-9943-BE3E-45FED154F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7C9D92-04F2-0A4C-86AF-B125F866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1C6890-CEC2-E743-BAC6-6F97EE22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B07F4-53F8-9041-A63C-60C0BFB9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09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88BCD-9DB5-2B41-9AD9-AFEB104E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DA7724-0F7E-3B4B-8EE0-52826F767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B03DDF-B6B4-DE44-A4E3-00858F399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EC1A2B-4480-274A-BCB9-96787A28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E3B2BB-20A7-9645-A0E0-17C832A8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582AB0-BFFD-DF40-92D8-71A11966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232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DACD5-DCEC-1D4C-BE43-36D5A255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FE603-0865-CD4D-9D58-268709595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D523A3-84F4-1F45-A3B5-251F5DFDE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3A814D-3FF2-0F41-B411-72E74642D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00E166-F008-2D43-9E20-92CFE1FB6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28AB91-7387-7547-9457-8CBF66ED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B9A190-92FA-AE4F-80AF-D318B2CF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16B303-B557-D34B-9FE6-30C2ECFD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1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56CE8A-7F13-7D4A-A1A1-59A88100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822904-C807-B84D-A74E-376C0757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314A18-67FE-5742-B2B7-71676796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1E253E-053E-6D48-9524-5D4472D0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94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47DDFEE-8C99-6843-BFA2-288F3292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DFC5B5-7961-8843-AA6B-B33345B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B8D815-B9FF-FF49-9EFB-1E9F4452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12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BEB00-2A89-2844-8414-7DE74E760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B4D8A0-F4B9-344C-8AA9-9FE45065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70A39D-8449-E949-8D3F-F23FE6A9D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A698BC-C87C-D043-925E-2FD85936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BE8FD6-F5C8-8A43-9ED9-AA7AC9B24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3C6CFB-CCBC-C147-A684-7402EEF7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673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671C6-E581-7646-854B-81B24D80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0880A8-5B64-7044-8056-B70051E48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229277-E641-1D48-85FA-007D65FF5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704FA2-FE70-B648-9E48-67EC0750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C6D9EA-5AF4-984E-A3A3-7293850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E47546-B38E-A64F-A1D1-ABFB6F89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17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6F517E-9CDC-B245-8372-2BD5A5DF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947FFE-7408-1C4A-B5A0-B7E8082DF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A750F-05C1-9140-BF8C-7097B7E7C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AE90-0295-594E-90B8-BC3C4D9BD8B9}" type="datetimeFigureOut">
              <a:rPr lang="es-CO" smtClean="0"/>
              <a:pPr/>
              <a:t>24/03/2020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47D43F-5AD2-5D4A-BC16-811D4E785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067162-5B77-394F-90BF-BFF084F01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974D5CF-56B4-5E4A-9492-540804543FD5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1546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EB4347A-FBB9-8F48-A79A-B2BA90030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288" y="4969042"/>
            <a:ext cx="4407442" cy="146616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8A705EB-6842-674F-9953-FD371EBC3D9C}"/>
              </a:ext>
            </a:extLst>
          </p:cNvPr>
          <p:cNvSpPr txBox="1"/>
          <p:nvPr/>
        </p:nvSpPr>
        <p:spPr>
          <a:xfrm>
            <a:off x="1032917" y="1888958"/>
            <a:ext cx="391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  <a:latin typeface=""/>
              </a:rPr>
              <a:t>COLOMBIA 2022: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712CB1-E582-5B4F-B264-8CFF9DD16FDF}"/>
              </a:ext>
            </a:extLst>
          </p:cNvPr>
          <p:cNvSpPr txBox="1"/>
          <p:nvPr/>
        </p:nvSpPr>
        <p:spPr>
          <a:xfrm>
            <a:off x="1032917" y="2327522"/>
            <a:ext cx="961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UNA COMUNIDAD EMPRESARIAL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F546634-790F-534F-8763-D7DA7BE1A805}"/>
              </a:ext>
            </a:extLst>
          </p:cNvPr>
          <p:cNvSpPr txBox="1"/>
          <p:nvPr/>
        </p:nvSpPr>
        <p:spPr>
          <a:xfrm>
            <a:off x="936663" y="2619944"/>
            <a:ext cx="600375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0" dirty="0">
                <a:solidFill>
                  <a:srgbClr val="7AC8D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MEGA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9AD319C-AA71-C341-88D7-97BDA154B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74" y="6124074"/>
            <a:ext cx="2698663" cy="42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8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C8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0F434D-F537-804D-A5D3-5EAB3821183B}"/>
              </a:ext>
            </a:extLst>
          </p:cNvPr>
          <p:cNvSpPr txBox="1"/>
          <p:nvPr/>
        </p:nvSpPr>
        <p:spPr>
          <a:xfrm>
            <a:off x="676764" y="385085"/>
            <a:ext cx="10546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07448E"/>
                </a:solidFill>
                <a:latin typeface=""/>
              </a:rPr>
              <a:t>ALTERNATIVAS PARA PRESERVAR EL EMPLEO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3200" b="1" i="0" u="none" strike="noStrike" kern="1200" cap="none" spc="0" normalizeH="0" baseline="0" noProof="0" dirty="0">
              <a:ln>
                <a:noFill/>
              </a:ln>
              <a:solidFill>
                <a:srgbClr val="07448E"/>
              </a:solidFill>
              <a:effectLst/>
              <a:uLnTx/>
              <a:uFillTx/>
              <a:latin typeface="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246CC3-A4AD-9A4F-9E79-245CDA93BCC8}"/>
              </a:ext>
            </a:extLst>
          </p:cNvPr>
          <p:cNvSpPr txBox="1"/>
          <p:nvPr/>
        </p:nvSpPr>
        <p:spPr>
          <a:xfrm>
            <a:off x="667886" y="1579543"/>
            <a:ext cx="50040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1.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TRABAJO EN CASA : </a:t>
            </a:r>
            <a:r>
              <a:rPr lang="es-CO" b="1" dirty="0">
                <a:solidFill>
                  <a:srgbClr val="6F2881"/>
                </a:solidFill>
                <a:latin typeface="Arial Black" panose="020B0604020202020204" pitchFamily="34" charset="0"/>
              </a:rPr>
              <a:t>Circular 21 del 17/03/2020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53F0B861-0C66-0447-9C4D-2CBD9F4F6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203" y="5628891"/>
            <a:ext cx="1973051" cy="93954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4FB0C670-E4F5-0747-8599-FCAD5DB42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5625724-C176-4094-B160-403B43919C75}"/>
              </a:ext>
            </a:extLst>
          </p:cNvPr>
          <p:cNvSpPr txBox="1"/>
          <p:nvPr/>
        </p:nvSpPr>
        <p:spPr>
          <a:xfrm>
            <a:off x="748364" y="2490429"/>
            <a:ext cx="4843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2.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TELETRABAJO : </a:t>
            </a:r>
            <a:r>
              <a:rPr lang="es-CO" b="1" dirty="0">
                <a:solidFill>
                  <a:srgbClr val="6F2881"/>
                </a:solidFill>
                <a:latin typeface="Arial Black" panose="020B0604020202020204" pitchFamily="34" charset="0"/>
              </a:rPr>
              <a:t>ley 1221 de 2008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1FB8963-B586-42DE-A2B9-144EAA5A2B98}"/>
              </a:ext>
            </a:extLst>
          </p:cNvPr>
          <p:cNvSpPr txBox="1"/>
          <p:nvPr/>
        </p:nvSpPr>
        <p:spPr>
          <a:xfrm>
            <a:off x="748364" y="3463170"/>
            <a:ext cx="4843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3.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VACACIONES CAUSADAS O ANTICIPADAS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62F04A0-7899-45CA-A9A1-7DF11CE6C5DB}"/>
              </a:ext>
            </a:extLst>
          </p:cNvPr>
          <p:cNvSpPr txBox="1"/>
          <p:nvPr/>
        </p:nvSpPr>
        <p:spPr>
          <a:xfrm>
            <a:off x="350799" y="4148770"/>
            <a:ext cx="4843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a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. Mutuo acuerdo </a:t>
            </a:r>
            <a:r>
              <a:rPr lang="es-CO" sz="1600" dirty="0" err="1">
                <a:solidFill>
                  <a:srgbClr val="07448E"/>
                </a:solidFill>
                <a:latin typeface="Arial" panose="020B0604020202020204" pitchFamily="34" charset="0"/>
              </a:rPr>
              <a:t>ó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 15 días de anticipación. Artículo 187 CST</a:t>
            </a:r>
          </a:p>
          <a:p>
            <a:pPr lvl="1"/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b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. Vacaciones colectivas = Aviso escrito a trabajadores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7E8CA5D-2491-495D-B26F-FD3DAB484D82}"/>
              </a:ext>
            </a:extLst>
          </p:cNvPr>
          <p:cNvSpPr txBox="1"/>
          <p:nvPr/>
        </p:nvSpPr>
        <p:spPr>
          <a:xfrm>
            <a:off x="6291305" y="1619034"/>
            <a:ext cx="5693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4.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REDUCCION DE JORNADA LABORAL POR MUTUO ACUERDO. </a:t>
            </a:r>
            <a:r>
              <a:rPr lang="es-CO" b="1" dirty="0">
                <a:solidFill>
                  <a:srgbClr val="6F2881"/>
                </a:solidFill>
                <a:latin typeface="Arial Black" panose="020B0604020202020204" pitchFamily="34" charset="0"/>
              </a:rPr>
              <a:t>Artículo 50 CST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76FC693-3A65-4C7C-A0D0-F6A6C69E16A8}"/>
              </a:ext>
            </a:extLst>
          </p:cNvPr>
          <p:cNvSpPr txBox="1"/>
          <p:nvPr/>
        </p:nvSpPr>
        <p:spPr>
          <a:xfrm>
            <a:off x="5883964" y="3142877"/>
            <a:ext cx="63080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a. 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Mutuo Acuerdo = Licencia NO remunerada</a:t>
            </a:r>
          </a:p>
          <a:p>
            <a:pPr lvl="1"/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b.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 Unilateral = Fuerza Mayor. Notificación al Ministerio de trabajo , implica vigilancia especial </a:t>
            </a:r>
            <a:r>
              <a:rPr lang="es-CO" sz="1600" dirty="0" err="1">
                <a:solidFill>
                  <a:srgbClr val="07448E"/>
                </a:solidFill>
                <a:latin typeface="Arial" panose="020B0604020202020204" pitchFamily="34" charset="0"/>
              </a:rPr>
              <a:t>Mintrabajo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        </a:t>
            </a:r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a y b 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implican pago de aporte a salud, idealmente a pensiones</a:t>
            </a:r>
          </a:p>
          <a:p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        no pago ARL.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42E5EFF-4D0C-490C-9D98-E6F7C1C8D733}"/>
              </a:ext>
            </a:extLst>
          </p:cNvPr>
          <p:cNvSpPr txBox="1"/>
          <p:nvPr/>
        </p:nvSpPr>
        <p:spPr>
          <a:xfrm>
            <a:off x="667885" y="1070172"/>
            <a:ext cx="4843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000" b="1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s-CO" dirty="0">
                <a:solidFill>
                  <a:schemeClr val="accent5">
                    <a:lumMod val="75000"/>
                  </a:schemeClr>
                </a:solidFill>
              </a:rPr>
              <a:t>VIABLES A HOY 23 DE MARZO</a:t>
            </a:r>
          </a:p>
          <a:p>
            <a:endParaRPr lang="es-CO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8277C4E-E1F2-4D46-AD4C-1FAD4D559FC7}"/>
              </a:ext>
            </a:extLst>
          </p:cNvPr>
          <p:cNvSpPr txBox="1"/>
          <p:nvPr/>
        </p:nvSpPr>
        <p:spPr>
          <a:xfrm>
            <a:off x="6308037" y="2492850"/>
            <a:ext cx="5693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5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SUSPENSION DE CONTRATOS DE TRABAJO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5D7F0BB-D904-42F7-BCAA-FD81A6BBF0A0}"/>
              </a:ext>
            </a:extLst>
          </p:cNvPr>
          <p:cNvSpPr txBox="1"/>
          <p:nvPr/>
        </p:nvSpPr>
        <p:spPr>
          <a:xfrm>
            <a:off x="6291305" y="4512064"/>
            <a:ext cx="5004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6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. 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</a:rPr>
              <a:t>APRENDICES</a:t>
            </a:r>
            <a:endParaRPr lang="es-CO" b="1" dirty="0">
              <a:solidFill>
                <a:srgbClr val="6F2881"/>
              </a:solidFill>
              <a:latin typeface="Arial Black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561A911-F832-4A48-BECC-D35334650B4B}"/>
              </a:ext>
            </a:extLst>
          </p:cNvPr>
          <p:cNvSpPr txBox="1"/>
          <p:nvPr/>
        </p:nvSpPr>
        <p:spPr>
          <a:xfrm>
            <a:off x="6467061" y="4831258"/>
            <a:ext cx="55348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b="1" dirty="0">
                <a:solidFill>
                  <a:srgbClr val="07448E"/>
                </a:solidFill>
                <a:latin typeface="Arial" panose="020B0604020202020204" pitchFamily="34" charset="0"/>
              </a:rPr>
              <a:t>a</a:t>
            </a: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. Es optativo de la empresa continuar o no el contrato de aprendizaje.</a:t>
            </a:r>
          </a:p>
          <a:p>
            <a:pPr lvl="1"/>
            <a:endParaRPr lang="es-CO" sz="1600" dirty="0">
              <a:solidFill>
                <a:srgbClr val="07448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8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427B24B-F2B8-8846-B895-F89D10A0E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562" y="6032938"/>
            <a:ext cx="2542864" cy="3971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C3C1C4B-7066-0D43-920E-B3AD0C8F7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16DA1D21-6D6C-45DE-BD11-CB200FBFBD5D}"/>
              </a:ext>
            </a:extLst>
          </p:cNvPr>
          <p:cNvSpPr txBox="1"/>
          <p:nvPr/>
        </p:nvSpPr>
        <p:spPr>
          <a:xfrm>
            <a:off x="695997" y="411831"/>
            <a:ext cx="10546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4472C4">
                    <a:lumMod val="60000"/>
                    <a:lumOff val="40000"/>
                  </a:srgbClr>
                </a:solidFill>
                <a:latin typeface=""/>
              </a:rPr>
              <a:t>OPCIONES SOLICITADAS AL GOBIERNO ( MINTRABAJO/ MINCOMERCIO)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"/>
              <a:ea typeface="+mn-ea"/>
              <a:cs typeface="+mn-cs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86A6DBC-6875-4BDA-AD2F-D4FAC70354DD}"/>
              </a:ext>
            </a:extLst>
          </p:cNvPr>
          <p:cNvSpPr txBox="1"/>
          <p:nvPr/>
        </p:nvSpPr>
        <p:spPr>
          <a:xfrm>
            <a:off x="667886" y="1738567"/>
            <a:ext cx="4843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7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VACACIONES ANTICIPADAS HASTA POR DOS PERIODOS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3CF220F3-FBD2-44F3-B2C5-7B40E814C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35A5E59E-E930-45EA-8428-EB9391C9AB79}"/>
              </a:ext>
            </a:extLst>
          </p:cNvPr>
          <p:cNvSpPr txBox="1"/>
          <p:nvPr/>
        </p:nvSpPr>
        <p:spPr>
          <a:xfrm>
            <a:off x="661263" y="2659591"/>
            <a:ext cx="48430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8.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DISFRUTE DE FESTIVOS PENDIENTES DE 1 DE JULIO HASTA 31 DE DICIEMBRE DE MANERA ANTICIPADA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3116DDE-A728-488D-8A8B-06AEA302C665}"/>
              </a:ext>
            </a:extLst>
          </p:cNvPr>
          <p:cNvSpPr txBox="1"/>
          <p:nvPr/>
        </p:nvSpPr>
        <p:spPr>
          <a:xfrm>
            <a:off x="667891" y="4256479"/>
            <a:ext cx="4843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b="1" dirty="0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9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PAGO ANTICIPADO DE PRIMA Y CESANTIAS DIRECTAMENTE AL TRABAJADOR  CON CORTE A ABRIL 13 PARA PROVEER LIQUIDEZ AL EMPLEADO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1402834-FED3-4554-BB95-6658820CE6C9}"/>
              </a:ext>
            </a:extLst>
          </p:cNvPr>
          <p:cNvSpPr txBox="1"/>
          <p:nvPr/>
        </p:nvSpPr>
        <p:spPr>
          <a:xfrm>
            <a:off x="6744015" y="1771699"/>
            <a:ext cx="52624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10.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POSIBILITAR RETIRO DE CESANTIAS CON SUSPENSION DEL CONTRATO DE TRABAJO O REDUCCION DE JORNADA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3E08BDE-8B9D-42A4-BCE8-3982F326306D}"/>
              </a:ext>
            </a:extLst>
          </p:cNvPr>
          <p:cNvSpPr txBox="1"/>
          <p:nvPr/>
        </p:nvSpPr>
        <p:spPr>
          <a:xfrm>
            <a:off x="6750643" y="3222814"/>
            <a:ext cx="5262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11.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SUSPENSION DE APORTE A PENSIONES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AA8124-0215-412A-AF97-0EA1ADB17B5B}"/>
              </a:ext>
            </a:extLst>
          </p:cNvPr>
          <p:cNvSpPr txBox="1"/>
          <p:nvPr/>
        </p:nvSpPr>
        <p:spPr>
          <a:xfrm>
            <a:off x="6757270" y="4249857"/>
            <a:ext cx="5262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1</a:t>
            </a:r>
            <a:r>
              <a:rPr lang="es-MX" sz="2000" b="1" dirty="0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2</a:t>
            </a:r>
            <a:r>
              <a:rPr lang="es-MX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. </a:t>
            </a:r>
            <a:r>
              <a:rPr lang="es-CO" sz="2000" b="1" dirty="0">
                <a:solidFill>
                  <a:srgbClr val="00B0F0"/>
                </a:solidFill>
                <a:latin typeface="Arial Black" panose="020B0604020202020204" pitchFamily="34" charset="0"/>
              </a:rPr>
              <a:t>SUBSIDIO DE CRISIS POR PARTE DE LAS CAJAS DE COMPENSACION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2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4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380B35F-E5DC-DC47-9AFF-7A82B4A5909A}"/>
              </a:ext>
            </a:extLst>
          </p:cNvPr>
          <p:cNvSpPr/>
          <p:nvPr/>
        </p:nvSpPr>
        <p:spPr>
          <a:xfrm>
            <a:off x="3419274" y="2855714"/>
            <a:ext cx="53534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8000" b="1" dirty="0">
                <a:solidFill>
                  <a:srgbClr val="7AC8D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GRACIAS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83D2949-F508-6649-AB95-F31B2B4A3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74" y="6124074"/>
            <a:ext cx="2698663" cy="42166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1BF300B-B178-AA4C-9C74-EA90A0599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8068" y="396426"/>
            <a:ext cx="1197968" cy="146616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CD96CB6-E2BD-A348-A7DF-955225F61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736" y="5969876"/>
            <a:ext cx="2946690" cy="46016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CAF5EED-17F5-C042-917B-36CF80B86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574" y="343697"/>
            <a:ext cx="2117785" cy="42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92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238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Eder Aleixo Campos Villamarin</cp:lastModifiedBy>
  <cp:revision>63</cp:revision>
  <dcterms:created xsi:type="dcterms:W3CDTF">2019-07-22T21:34:40Z</dcterms:created>
  <dcterms:modified xsi:type="dcterms:W3CDTF">2020-03-24T15:49:12Z</dcterms:modified>
</cp:coreProperties>
</file>